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5853" r:id="rId4"/>
    <p:sldId id="5854" r:id="rId5"/>
    <p:sldId id="259" r:id="rId6"/>
    <p:sldId id="5856" r:id="rId7"/>
    <p:sldId id="5857" r:id="rId8"/>
    <p:sldId id="260" r:id="rId9"/>
    <p:sldId id="258" r:id="rId10"/>
    <p:sldId id="5850" r:id="rId11"/>
    <p:sldId id="5851" r:id="rId12"/>
    <p:sldId id="263" r:id="rId13"/>
    <p:sldId id="58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7" y="5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76BFA-59AD-43CE-91D7-08831854B21B}" type="datetimeFigureOut">
              <a:rPr lang="en-CA" smtClean="0"/>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36181-1FF3-4EC2-962F-E10387CDAC8A}" type="slidenum">
              <a:rPr lang="en-CA" smtClean="0"/>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5" name="Date Placeholder 4"/>
          <p:cNvSpPr>
            <a:spLocks noGrp="1"/>
          </p:cNvSpPr>
          <p:nvPr>
            <p:ph type="dt" sz="half" idx="10"/>
          </p:nvPr>
        </p:nvSpPr>
        <p:spPr/>
        <p:txBody>
          <a:bodyPr/>
          <a:lstStyle/>
          <a:p>
            <a:fld id="{0C8CD543-9577-4C5F-A766-18C3FCDDD867}" type="datetimeFigureOut">
              <a:rPr lang="en-CA" smtClean="0"/>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7" name="Date Placeholder 6"/>
          <p:cNvSpPr>
            <a:spLocks noGrp="1"/>
          </p:cNvSpPr>
          <p:nvPr>
            <p:ph type="dt" sz="half" idx="10"/>
          </p:nvPr>
        </p:nvSpPr>
        <p:spPr/>
        <p:txBody>
          <a:bodyPr/>
          <a:lstStyle/>
          <a:p>
            <a:fld id="{0C8CD543-9577-4C5F-A766-18C3FCDDD867}" type="datetimeFigureOut">
              <a:rPr lang="en-CA" smtClean="0"/>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C8CD543-9577-4C5F-A766-18C3FCDDD867}" type="datetimeFigureOut">
              <a:rPr lang="en-CA" smtClean="0"/>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CD543-9577-4C5F-A766-18C3FCDDD867}" type="datetimeFigureOut">
              <a:rPr lang="en-CA" smtClean="0"/>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C8CD543-9577-4C5F-A766-18C3FCDDD867}" type="datetimeFigureOut">
              <a:rPr lang="en-CA" smtClean="0"/>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C8CD543-9577-4C5F-A766-18C3FCDDD867}" type="datetimeFigureOut">
              <a:rPr lang="en-CA" smtClean="0"/>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CD543-9577-4C5F-A766-18C3FCDDD867}" type="datetimeFigureOut">
              <a:rPr lang="en-CA" smtClean="0"/>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998CF-12E7-4B15-BAE4-710310172951}" type="slidenum">
              <a:rPr lang="en-CA" smtClean="0"/>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rot="10800000">
            <a:off x="-68543" y="-12223"/>
            <a:ext cx="12329086" cy="8655318"/>
          </a:xfrm>
          <a:prstGeom prst="rect">
            <a:avLst/>
          </a:prstGeom>
        </p:spPr>
      </p:pic>
      <p:sp>
        <p:nvSpPr>
          <p:cNvPr id="4" name="TextBox 3"/>
          <p:cNvSpPr txBox="1"/>
          <p:nvPr/>
        </p:nvSpPr>
        <p:spPr>
          <a:xfrm>
            <a:off x="-48880" y="1503307"/>
            <a:ext cx="12260544" cy="1384995"/>
          </a:xfrm>
          <a:prstGeom prst="rect">
            <a:avLst/>
          </a:prstGeom>
          <a:noFill/>
        </p:spPr>
        <p:txBody>
          <a:bodyPr wrap="square" rtlCol="0">
            <a:spAutoFit/>
          </a:bodyPr>
          <a:lstStyle/>
          <a:p>
            <a:pPr algn="ctr"/>
            <a:r>
              <a:rPr lang="en-CA" sz="4800" b="1" dirty="0">
                <a:solidFill>
                  <a:srgbClr val="FFFF00"/>
                </a:solidFill>
              </a:rPr>
              <a:t>Comets </a:t>
            </a:r>
            <a:endParaRPr lang="en-CA" sz="4800" b="1" dirty="0">
              <a:solidFill>
                <a:srgbClr val="FFFF00"/>
              </a:solidFill>
            </a:endParaRPr>
          </a:p>
          <a:p>
            <a:pPr algn="ctr"/>
            <a:r>
              <a:rPr lang="en-CA" sz="3600" b="1" dirty="0">
                <a:solidFill>
                  <a:srgbClr val="FFFF00"/>
                </a:solidFill>
              </a:rPr>
              <a:t>Visitors from the Edge of the Solar System  </a:t>
            </a:r>
            <a:endParaRPr lang="en-CA" sz="36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12132"/>
          <a:stretch>
            <a:fillRect/>
          </a:stretch>
        </p:blipFill>
        <p:spPr>
          <a:xfrm>
            <a:off x="1963302" y="2482572"/>
            <a:ext cx="7689581" cy="4978261"/>
          </a:xfrm>
          <a:prstGeom prst="rect">
            <a:avLst/>
          </a:prstGeom>
        </p:spPr>
      </p:pic>
      <p:sp>
        <p:nvSpPr>
          <p:cNvPr id="4" name="TextBox 3"/>
          <p:cNvSpPr txBox="1"/>
          <p:nvPr/>
        </p:nvSpPr>
        <p:spPr>
          <a:xfrm>
            <a:off x="1351722" y="747423"/>
            <a:ext cx="9271221" cy="1846659"/>
          </a:xfrm>
          <a:prstGeom prst="rect">
            <a:avLst/>
          </a:prstGeom>
          <a:noFill/>
        </p:spPr>
        <p:txBody>
          <a:bodyPr wrap="square" rtlCol="0">
            <a:spAutoFit/>
          </a:bodyPr>
          <a:lstStyle/>
          <a:p>
            <a:r>
              <a:rPr lang="en-US" sz="2400" dirty="0"/>
              <a:t>Astronomers predicted and eventually found a large reservoir of comets outside the orbit of Neptune.  Pluto is the most famous Kuiper Belt object.  From time to time they get deflected inward by passing close to another object out there.   </a:t>
            </a:r>
            <a:endParaRPr lang="en-US" sz="2400" dirty="0"/>
          </a:p>
          <a:p>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email"/>
          <a:stretch>
            <a:fillRect/>
          </a:stretch>
        </p:blipFill>
        <p:spPr>
          <a:xfrm>
            <a:off x="2883894" y="1345578"/>
            <a:ext cx="6363251" cy="5387807"/>
          </a:xfrm>
          <a:prstGeom prst="rect">
            <a:avLst/>
          </a:prstGeom>
        </p:spPr>
      </p:pic>
      <p:sp>
        <p:nvSpPr>
          <p:cNvPr id="2" name="TextBox 1"/>
          <p:cNvSpPr txBox="1"/>
          <p:nvPr/>
        </p:nvSpPr>
        <p:spPr>
          <a:xfrm>
            <a:off x="1200647" y="413468"/>
            <a:ext cx="9780104" cy="830997"/>
          </a:xfrm>
          <a:prstGeom prst="rect">
            <a:avLst/>
          </a:prstGeom>
          <a:noFill/>
        </p:spPr>
        <p:txBody>
          <a:bodyPr wrap="square" rtlCol="0">
            <a:spAutoFit/>
          </a:bodyPr>
          <a:lstStyle/>
          <a:p>
            <a:r>
              <a:rPr lang="en-US" sz="2400" dirty="0"/>
              <a:t>Outside of that is a larger reservoir of comets in all directions.  The Oort cloud  extends over half way to the nearest star.    </a:t>
            </a:r>
            <a:endParaRPr lang="en-CA"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10561" b="13405"/>
          <a:stretch>
            <a:fillRect/>
          </a:stretch>
        </p:blipFill>
        <p:spPr>
          <a:xfrm>
            <a:off x="1319422" y="2372581"/>
            <a:ext cx="8855207" cy="4357315"/>
          </a:xfrm>
          <a:prstGeom prst="rect">
            <a:avLst/>
          </a:prstGeom>
        </p:spPr>
      </p:pic>
      <p:sp>
        <p:nvSpPr>
          <p:cNvPr id="4" name="TextBox 3"/>
          <p:cNvSpPr txBox="1"/>
          <p:nvPr/>
        </p:nvSpPr>
        <p:spPr>
          <a:xfrm>
            <a:off x="1399429" y="662609"/>
            <a:ext cx="9231464" cy="1845310"/>
          </a:xfrm>
          <a:prstGeom prst="rect">
            <a:avLst/>
          </a:prstGeom>
          <a:noFill/>
        </p:spPr>
        <p:txBody>
          <a:bodyPr wrap="square" rtlCol="0">
            <a:spAutoFit/>
          </a:bodyPr>
          <a:lstStyle/>
          <a:p>
            <a:r>
              <a:rPr lang="en-US" sz="2400" dirty="0">
                <a:latin typeface="Calibri" panose="020F0502020204030204" charset="0"/>
                <a:cs typeface="Calibri" panose="020F0502020204030204" charset="0"/>
              </a:rPr>
              <a:t>Oumuamua (2017) and </a:t>
            </a:r>
            <a:r>
              <a:rPr lang="en-CA" sz="2400" b="0" i="0" dirty="0">
                <a:solidFill>
                  <a:srgbClr val="000000"/>
                </a:solidFill>
                <a:effectLst/>
                <a:latin typeface="Calibri" panose="020F0502020204030204" charset="0"/>
                <a:cs typeface="Calibri" panose="020F0502020204030204" charset="0"/>
              </a:rPr>
              <a:t>Borisov (2019) move so fast they must have come from other stars. </a:t>
            </a:r>
            <a:r>
              <a:rPr lang="en-CA" sz="2400" b="0" i="0" dirty="0" err="1">
                <a:solidFill>
                  <a:srgbClr val="000000"/>
                </a:solidFill>
                <a:effectLst/>
                <a:latin typeface="Calibri" panose="020F0502020204030204" charset="0"/>
                <a:cs typeface="Calibri" panose="020F0502020204030204" charset="0"/>
              </a:rPr>
              <a:t>Omuamua</a:t>
            </a:r>
            <a:r>
              <a:rPr lang="en-CA" sz="2400" b="0" i="0" dirty="0">
                <a:solidFill>
                  <a:srgbClr val="000000"/>
                </a:solidFill>
                <a:effectLst/>
                <a:latin typeface="Calibri" panose="020F0502020204030204" charset="0"/>
                <a:cs typeface="Calibri" panose="020F0502020204030204" charset="0"/>
              </a:rPr>
              <a:t> (meaning “scout” in </a:t>
            </a:r>
            <a:r>
              <a:rPr lang="en-CA" sz="2400" b="0" i="0" dirty="0" err="1">
                <a:solidFill>
                  <a:srgbClr val="000000"/>
                </a:solidFill>
                <a:effectLst/>
                <a:latin typeface="Calibri" panose="020F0502020204030204" charset="0"/>
                <a:cs typeface="Calibri" panose="020F0502020204030204" charset="0"/>
              </a:rPr>
              <a:t>Hawaian</a:t>
            </a:r>
            <a:r>
              <a:rPr lang="en-CA" sz="2400" b="0" i="0" dirty="0">
                <a:solidFill>
                  <a:srgbClr val="000000"/>
                </a:solidFill>
                <a:effectLst/>
                <a:latin typeface="Calibri" panose="020F0502020204030204" charset="0"/>
                <a:cs typeface="Calibri" panose="020F0502020204030204" charset="0"/>
              </a:rPr>
              <a:t>) changed brightness so much that astronomers think it tumbled with a </a:t>
            </a:r>
            <a:r>
              <a:rPr lang="en-CA" sz="2400" b="0" i="0" dirty="0">
                <a:solidFill>
                  <a:srgbClr val="000000"/>
                </a:solidFill>
                <a:effectLst/>
                <a:latin typeface="Calibri" panose="020F0502020204030204" charset="0"/>
                <a:cs typeface="Calibri" panose="020F0502020204030204" charset="0"/>
              </a:rPr>
              <a:t>shape like this drawing.  </a:t>
            </a:r>
            <a:endParaRPr lang="en-CA" sz="2400" b="0" i="0" dirty="0">
              <a:solidFill>
                <a:srgbClr val="000000"/>
              </a:solidFill>
              <a:effectLst/>
              <a:latin typeface="Linux Libertine"/>
            </a:endParaRP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rot="10800000">
            <a:off x="-68543" y="-12223"/>
            <a:ext cx="12329086" cy="8655318"/>
          </a:xfrm>
          <a:prstGeom prst="rect">
            <a:avLst/>
          </a:prstGeom>
        </p:spPr>
      </p:pic>
      <p:sp>
        <p:nvSpPr>
          <p:cNvPr id="2" name="TextBox 1"/>
          <p:cNvSpPr txBox="1"/>
          <p:nvPr/>
        </p:nvSpPr>
        <p:spPr>
          <a:xfrm>
            <a:off x="1288026" y="1069754"/>
            <a:ext cx="9615948" cy="1200329"/>
          </a:xfrm>
          <a:prstGeom prst="rect">
            <a:avLst/>
          </a:prstGeom>
          <a:noFill/>
        </p:spPr>
        <p:txBody>
          <a:bodyPr wrap="square" rtlCol="0">
            <a:spAutoFit/>
          </a:bodyPr>
          <a:lstStyle/>
          <a:p>
            <a:r>
              <a:rPr lang="en-US" sz="2400" dirty="0">
                <a:solidFill>
                  <a:srgbClr val="FFFF00"/>
                </a:solidFill>
              </a:rPr>
              <a:t>Comets are the biggest thing in the Solar System   True or false?</a:t>
            </a:r>
            <a:endParaRPr lang="en-US" sz="2400" dirty="0">
              <a:solidFill>
                <a:srgbClr val="FFFF00"/>
              </a:solidFill>
            </a:endParaRPr>
          </a:p>
          <a:p>
            <a:endParaRPr lang="en-US" sz="2400" dirty="0">
              <a:solidFill>
                <a:srgbClr val="FFFF00"/>
              </a:solidFill>
            </a:endParaRPr>
          </a:p>
          <a:p>
            <a:endParaRPr lang="en-CA" sz="24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rot="10800000">
            <a:off x="-68543" y="-12223"/>
            <a:ext cx="12329086" cy="8655318"/>
          </a:xfrm>
          <a:prstGeom prst="rect">
            <a:avLst/>
          </a:prstGeom>
        </p:spPr>
      </p:pic>
      <p:sp>
        <p:nvSpPr>
          <p:cNvPr id="2" name="TextBox 1"/>
          <p:cNvSpPr txBox="1"/>
          <p:nvPr/>
        </p:nvSpPr>
        <p:spPr>
          <a:xfrm>
            <a:off x="1288026" y="1069754"/>
            <a:ext cx="9615948" cy="3415030"/>
          </a:xfrm>
          <a:prstGeom prst="rect">
            <a:avLst/>
          </a:prstGeom>
          <a:noFill/>
        </p:spPr>
        <p:txBody>
          <a:bodyPr wrap="square" rtlCol="0">
            <a:spAutoFit/>
          </a:bodyPr>
          <a:lstStyle/>
          <a:p>
            <a:r>
              <a:rPr lang="en-US" sz="2400" dirty="0">
                <a:solidFill>
                  <a:srgbClr val="FFFF00"/>
                </a:solidFill>
              </a:rPr>
              <a:t>Comets are the biggest thing in the Solar System   True or false?</a:t>
            </a:r>
            <a:endParaRPr lang="en-US" sz="2400" dirty="0">
              <a:solidFill>
                <a:srgbClr val="FFFF00"/>
              </a:solidFill>
            </a:endParaRPr>
          </a:p>
          <a:p>
            <a:endParaRPr lang="en-US" sz="2400" dirty="0">
              <a:solidFill>
                <a:srgbClr val="FFFF00"/>
              </a:solidFill>
            </a:endParaRPr>
          </a:p>
          <a:p>
            <a:r>
              <a:rPr lang="en-CA" sz="2400" dirty="0">
                <a:solidFill>
                  <a:srgbClr val="FFFF00"/>
                </a:solidFill>
              </a:rPr>
              <a:t>True</a:t>
            </a:r>
            <a:endParaRPr lang="en-CA" sz="2400" dirty="0">
              <a:solidFill>
                <a:srgbClr val="FFFF00"/>
              </a:solidFill>
            </a:endParaRPr>
          </a:p>
          <a:p>
            <a:endParaRPr lang="en-CA" sz="2400" dirty="0">
              <a:solidFill>
                <a:srgbClr val="FFFF00"/>
              </a:solidFill>
            </a:endParaRPr>
          </a:p>
          <a:p>
            <a:r>
              <a:rPr lang="en-CA" sz="2400" dirty="0">
                <a:solidFill>
                  <a:srgbClr val="FFFF00"/>
                </a:solidFill>
              </a:rPr>
              <a:t>While the comet nucleus can be only a few kilometers across,  the tail can extend for an astronomical unit.  The Sun itself is only 1/100 of an astronomical unit in diameter.   </a:t>
            </a:r>
            <a:endParaRPr lang="en-CA" sz="2400" dirty="0">
              <a:solidFill>
                <a:srgbClr val="FFFF00"/>
              </a:solidFill>
            </a:endParaRPr>
          </a:p>
          <a:p>
            <a:endParaRPr lang="en-CA" sz="2400" dirty="0">
              <a:solidFill>
                <a:srgbClr val="FFFF00"/>
              </a:solidFill>
            </a:endParaRPr>
          </a:p>
          <a:p>
            <a:r>
              <a:rPr lang="en-CA" sz="2400" dirty="0">
                <a:solidFill>
                  <a:srgbClr val="FFFF00"/>
                </a:solidFill>
              </a:rPr>
              <a:t> </a:t>
            </a:r>
            <a:endParaRPr lang="en-CA" sz="24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81674" y="470098"/>
            <a:ext cx="6677502" cy="5978827"/>
          </a:xfrm>
          <a:prstGeom prst="rect">
            <a:avLst/>
          </a:prstGeom>
        </p:spPr>
      </p:pic>
      <p:sp>
        <p:nvSpPr>
          <p:cNvPr id="2" name="TextBox 1"/>
          <p:cNvSpPr txBox="1"/>
          <p:nvPr/>
        </p:nvSpPr>
        <p:spPr>
          <a:xfrm>
            <a:off x="7812505" y="1179095"/>
            <a:ext cx="3597821" cy="3416320"/>
          </a:xfrm>
          <a:prstGeom prst="rect">
            <a:avLst/>
          </a:prstGeom>
          <a:noFill/>
        </p:spPr>
        <p:txBody>
          <a:bodyPr wrap="square" rtlCol="0">
            <a:spAutoFit/>
          </a:bodyPr>
          <a:lstStyle/>
          <a:p>
            <a:r>
              <a:rPr lang="en-US" dirty="0"/>
              <a:t>Model of comet nucleus </a:t>
            </a:r>
            <a:endParaRPr lang="en-US" dirty="0"/>
          </a:p>
          <a:p>
            <a:endParaRPr lang="en-US" dirty="0"/>
          </a:p>
          <a:p>
            <a:r>
              <a:rPr lang="en-US" dirty="0"/>
              <a:t>How like comet:</a:t>
            </a:r>
            <a:endParaRPr lang="en-US" dirty="0"/>
          </a:p>
          <a:p>
            <a:pPr marL="285750" indent="-285750">
              <a:buFontTx/>
              <a:buChar char="-"/>
            </a:pPr>
            <a:r>
              <a:rPr lang="en-US" dirty="0"/>
              <a:t>frozen dry ice, water and mud</a:t>
            </a:r>
            <a:endParaRPr lang="en-US" dirty="0"/>
          </a:p>
          <a:p>
            <a:pPr marL="285750" indent="-285750">
              <a:buFontTx/>
              <a:buChar char="-"/>
            </a:pPr>
            <a:r>
              <a:rPr lang="en-US" dirty="0"/>
              <a:t>simple chemicals like ammonia, sugar and alcohol</a:t>
            </a:r>
            <a:endParaRPr lang="en-US" dirty="0"/>
          </a:p>
          <a:p>
            <a:pPr marL="285750" indent="-285750">
              <a:buFontTx/>
              <a:buChar char="-"/>
            </a:pPr>
            <a:endParaRPr lang="en-US" dirty="0"/>
          </a:p>
          <a:p>
            <a:r>
              <a:rPr lang="en-US" dirty="0"/>
              <a:t>How not like a real comet</a:t>
            </a:r>
            <a:endParaRPr lang="en-US" dirty="0"/>
          </a:p>
          <a:p>
            <a:pPr marL="285750" indent="-285750">
              <a:buFontTx/>
              <a:buChar char="-"/>
            </a:pPr>
            <a:r>
              <a:rPr lang="en-US" dirty="0"/>
              <a:t>real comet nuclei are as black as asphalt</a:t>
            </a:r>
            <a:endParaRPr lang="en-US" dirty="0"/>
          </a:p>
          <a:p>
            <a:pPr marL="285750" indent="-285750">
              <a:buFontTx/>
              <a:buChar char="-"/>
            </a:pPr>
            <a:r>
              <a:rPr lang="en-US" dirty="0"/>
              <a:t>some comets are dirty snowballs,  others snowy dirtballs</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93219" y="-635587"/>
            <a:ext cx="180663883" cy="122729408"/>
          </a:xfrm>
          <a:prstGeom prst="rect">
            <a:avLst/>
          </a:prstGeom>
        </p:spPr>
      </p:pic>
      <p:pic>
        <p:nvPicPr>
          <p:cNvPr id="4" name="Picture 3"/>
          <p:cNvPicPr>
            <a:picLocks noChangeAspect="1"/>
          </p:cNvPicPr>
          <p:nvPr/>
        </p:nvPicPr>
        <p:blipFill>
          <a:blip r:embed="rId2"/>
          <a:stretch>
            <a:fillRect/>
          </a:stretch>
        </p:blipFill>
        <p:spPr>
          <a:xfrm>
            <a:off x="4621160" y="723949"/>
            <a:ext cx="7735230" cy="7707994"/>
          </a:xfrm>
          <a:prstGeom prst="rect">
            <a:avLst/>
          </a:prstGeom>
        </p:spPr>
      </p:pic>
      <p:sp>
        <p:nvSpPr>
          <p:cNvPr id="5" name="TextBox 4"/>
          <p:cNvSpPr txBox="1"/>
          <p:nvPr/>
        </p:nvSpPr>
        <p:spPr>
          <a:xfrm>
            <a:off x="1691147" y="139174"/>
            <a:ext cx="6046838" cy="584775"/>
          </a:xfrm>
          <a:prstGeom prst="rect">
            <a:avLst/>
          </a:prstGeom>
          <a:noFill/>
        </p:spPr>
        <p:txBody>
          <a:bodyPr wrap="square" rtlCol="0">
            <a:spAutoFit/>
          </a:bodyPr>
          <a:lstStyle/>
          <a:p>
            <a:r>
              <a:rPr lang="en-US" sz="3200" dirty="0">
                <a:solidFill>
                  <a:srgbClr val="FFFF00"/>
                </a:solidFill>
              </a:rPr>
              <a:t>How big are comet nuclei?</a:t>
            </a:r>
            <a:endParaRPr lang="en-CA" sz="32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93219" y="-635587"/>
            <a:ext cx="180663883" cy="122729408"/>
          </a:xfrm>
          <a:prstGeom prst="rect">
            <a:avLst/>
          </a:prstGeom>
        </p:spPr>
      </p:pic>
      <p:pic>
        <p:nvPicPr>
          <p:cNvPr id="4" name="Picture 3"/>
          <p:cNvPicPr>
            <a:picLocks noChangeAspect="1"/>
          </p:cNvPicPr>
          <p:nvPr/>
        </p:nvPicPr>
        <p:blipFill>
          <a:blip r:embed="rId2"/>
          <a:stretch>
            <a:fillRect/>
          </a:stretch>
        </p:blipFill>
        <p:spPr>
          <a:xfrm>
            <a:off x="4621160" y="723949"/>
            <a:ext cx="7735230" cy="7707994"/>
          </a:xfrm>
          <a:prstGeom prst="rect">
            <a:avLst/>
          </a:prstGeom>
        </p:spPr>
      </p:pic>
      <p:sp>
        <p:nvSpPr>
          <p:cNvPr id="5" name="TextBox 4"/>
          <p:cNvSpPr txBox="1"/>
          <p:nvPr/>
        </p:nvSpPr>
        <p:spPr>
          <a:xfrm>
            <a:off x="1691147" y="139174"/>
            <a:ext cx="6046838" cy="584775"/>
          </a:xfrm>
          <a:prstGeom prst="rect">
            <a:avLst/>
          </a:prstGeom>
          <a:noFill/>
        </p:spPr>
        <p:txBody>
          <a:bodyPr wrap="square" rtlCol="0">
            <a:spAutoFit/>
          </a:bodyPr>
          <a:lstStyle/>
          <a:p>
            <a:r>
              <a:rPr lang="en-US" sz="3200" dirty="0">
                <a:solidFill>
                  <a:srgbClr val="FFFF00"/>
                </a:solidFill>
              </a:rPr>
              <a:t>How big are comet nuclei?</a:t>
            </a:r>
            <a:endParaRPr lang="en-CA" sz="3200" dirty="0">
              <a:solidFill>
                <a:srgbClr val="FFFF00"/>
              </a:solidFill>
            </a:endParaRPr>
          </a:p>
        </p:txBody>
      </p:sp>
      <p:sp>
        <p:nvSpPr>
          <p:cNvPr id="6" name="TextBox 5"/>
          <p:cNvSpPr txBox="1"/>
          <p:nvPr/>
        </p:nvSpPr>
        <p:spPr>
          <a:xfrm>
            <a:off x="1912373" y="6273225"/>
            <a:ext cx="6046838" cy="584775"/>
          </a:xfrm>
          <a:prstGeom prst="rect">
            <a:avLst/>
          </a:prstGeom>
          <a:noFill/>
        </p:spPr>
        <p:txBody>
          <a:bodyPr wrap="square" rtlCol="0">
            <a:spAutoFit/>
          </a:bodyPr>
          <a:lstStyle/>
          <a:p>
            <a:r>
              <a:rPr lang="en-US" sz="3200" dirty="0">
                <a:solidFill>
                  <a:srgbClr val="FFFF00"/>
                </a:solidFill>
              </a:rPr>
              <a:t>Town or small city.</a:t>
            </a:r>
            <a:endParaRPr lang="en-CA" sz="3200"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email"/>
          <a:stretch>
            <a:fillRect/>
          </a:stretch>
        </p:blipFill>
        <p:spPr>
          <a:xfrm>
            <a:off x="965417" y="491235"/>
            <a:ext cx="7437765" cy="5875529"/>
          </a:xfrm>
          <a:prstGeom prst="rect">
            <a:avLst/>
          </a:prstGeom>
        </p:spPr>
      </p:pic>
      <p:sp>
        <p:nvSpPr>
          <p:cNvPr id="2" name="TextBox 1"/>
          <p:cNvSpPr txBox="1"/>
          <p:nvPr/>
        </p:nvSpPr>
        <p:spPr>
          <a:xfrm>
            <a:off x="8750968" y="737937"/>
            <a:ext cx="2711116" cy="2862322"/>
          </a:xfrm>
          <a:prstGeom prst="rect">
            <a:avLst/>
          </a:prstGeom>
          <a:noFill/>
        </p:spPr>
        <p:txBody>
          <a:bodyPr wrap="square" rtlCol="0">
            <a:spAutoFit/>
          </a:bodyPr>
          <a:lstStyle/>
          <a:p>
            <a:r>
              <a:rPr lang="en-US" dirty="0"/>
              <a:t>Most comets move in very elliptical orbits. They speed up when close to the Sun,  so a comet might take a century for an orbit and pass near us in a few months.    </a:t>
            </a:r>
            <a:endParaRPr lang="en-US" dirty="0"/>
          </a:p>
          <a:p>
            <a:endParaRPr lang="en-US" dirty="0"/>
          </a:p>
          <a:p>
            <a:r>
              <a:rPr lang="en-US" dirty="0"/>
              <a:t>Note tail moves away from sun.</a:t>
            </a:r>
            <a:endParaRPr lang="en-CA" dirty="0"/>
          </a:p>
        </p:txBody>
      </p:sp>
      <p:cxnSp>
        <p:nvCxnSpPr>
          <p:cNvPr id="5" name="Straight Arrow Connector 4"/>
          <p:cNvCxnSpPr/>
          <p:nvPr/>
        </p:nvCxnSpPr>
        <p:spPr>
          <a:xfrm>
            <a:off x="1403684" y="1700463"/>
            <a:ext cx="184484" cy="208548"/>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email"/>
          <a:srcRect l="3951" r="3173"/>
          <a:stretch>
            <a:fillRect/>
          </a:stretch>
        </p:blipFill>
        <p:spPr>
          <a:xfrm>
            <a:off x="2608028" y="2297835"/>
            <a:ext cx="6384897" cy="4454670"/>
          </a:xfrm>
          <a:prstGeom prst="rect">
            <a:avLst/>
          </a:prstGeom>
        </p:spPr>
      </p:pic>
      <p:sp>
        <p:nvSpPr>
          <p:cNvPr id="2" name="TextBox 1"/>
          <p:cNvSpPr txBox="1"/>
          <p:nvPr/>
        </p:nvSpPr>
        <p:spPr>
          <a:xfrm>
            <a:off x="1261607" y="644056"/>
            <a:ext cx="9668786" cy="1569660"/>
          </a:xfrm>
          <a:prstGeom prst="rect">
            <a:avLst/>
          </a:prstGeom>
          <a:noFill/>
        </p:spPr>
        <p:txBody>
          <a:bodyPr wrap="square" rtlCol="0">
            <a:spAutoFit/>
          </a:bodyPr>
          <a:lstStyle/>
          <a:p>
            <a:r>
              <a:rPr lang="en-US" sz="2400" dirty="0"/>
              <a:t>Comet McNaught put on a wonderful show in early 2007 as it went tightly around the Sun.</a:t>
            </a:r>
            <a:endParaRPr lang="en-US" sz="2400" dirty="0"/>
          </a:p>
          <a:p>
            <a:endParaRPr lang="en-US" sz="2400" dirty="0"/>
          </a:p>
          <a:p>
            <a:r>
              <a:rPr lang="en-US" sz="2400" dirty="0"/>
              <a:t>Do comets gain or lose mass?   </a:t>
            </a:r>
            <a:endParaRPr lang="en-CA"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099082" y="4417717"/>
            <a:ext cx="8204788" cy="2444260"/>
          </a:xfrm>
          <a:prstGeom prst="rect">
            <a:avLst/>
          </a:prstGeom>
        </p:spPr>
      </p:pic>
      <p:sp>
        <p:nvSpPr>
          <p:cNvPr id="4" name="TextBox 3"/>
          <p:cNvSpPr txBox="1"/>
          <p:nvPr/>
        </p:nvSpPr>
        <p:spPr>
          <a:xfrm>
            <a:off x="2011680" y="723571"/>
            <a:ext cx="8094428" cy="3539430"/>
          </a:xfrm>
          <a:prstGeom prst="rect">
            <a:avLst/>
          </a:prstGeom>
          <a:noFill/>
        </p:spPr>
        <p:txBody>
          <a:bodyPr wrap="square" rtlCol="0">
            <a:spAutoFit/>
          </a:bodyPr>
          <a:lstStyle/>
          <a:p>
            <a:r>
              <a:rPr lang="en-US" sz="2800" dirty="0"/>
              <a:t>Eventually comets lose mass,  break into pieces and stop releasing substances to form a tail.  Sometimes they break apart and/or hit a planet or the Sun.   Comet Shoemaker Levy 9 fell into Jupiter in 1994.  </a:t>
            </a:r>
            <a:endParaRPr lang="en-CA" sz="2800" dirty="0"/>
          </a:p>
          <a:p>
            <a:endParaRPr lang="en-US" sz="2800" dirty="0"/>
          </a:p>
          <a:p>
            <a:r>
              <a:rPr lang="en-US" sz="2800" dirty="0"/>
              <a:t>Many comets only make 100 orbits.  </a:t>
            </a:r>
            <a:endParaRPr lang="en-US" sz="2800" dirty="0"/>
          </a:p>
          <a:p>
            <a:endParaRPr lang="en-US" sz="2800" dirty="0"/>
          </a:p>
          <a:p>
            <a:r>
              <a:rPr lang="en-US" sz="2800" dirty="0"/>
              <a:t>So where do new comets come from?   </a:t>
            </a:r>
            <a:endParaRPr lang="en-CA"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1846</Words>
  <Application>WPS Presentation</Application>
  <PresentationFormat>Widescreen</PresentationFormat>
  <Paragraphs>53</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Linux Libertine</vt:lpstr>
      <vt:lpstr>OCRA</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ron.macnaughton365@outlook.com</dc:creator>
  <cp:lastModifiedBy>Ron Macnaughton</cp:lastModifiedBy>
  <cp:revision>7</cp:revision>
  <dcterms:created xsi:type="dcterms:W3CDTF">2021-11-25T01:31:00Z</dcterms:created>
  <dcterms:modified xsi:type="dcterms:W3CDTF">2024-10-02T22:08:54Z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EAB27E6CCB584A099F4084B94C6E7D31_12</vt:lpwstr>
  </property>
  <property fmtid="{D5CDD505-2E9C-101B-9397-08002B2CF9AE}" pid="3" name="KSOProductBuildVer">
    <vt:lpwstr>1033-12.2.0.18283</vt:lpwstr>
  </property>
</Properties>
</file>